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81" r:id="rId5"/>
    <p:sldMasterId id="2147483694" r:id="rId6"/>
  </p:sldMasterIdLst>
  <p:notesMasterIdLst>
    <p:notesMasterId r:id="rId17"/>
  </p:notesMasterIdLst>
  <p:sldIdLst>
    <p:sldId id="256" r:id="rId7"/>
    <p:sldId id="259" r:id="rId8"/>
    <p:sldId id="257" r:id="rId9"/>
    <p:sldId id="261" r:id="rId10"/>
    <p:sldId id="258" r:id="rId11"/>
    <p:sldId id="260" r:id="rId12"/>
    <p:sldId id="262" r:id="rId13"/>
    <p:sldId id="263" r:id="rId14"/>
    <p:sldId id="264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3BB273"/>
    <a:srgbClr val="FFB703"/>
    <a:srgbClr val="F8F9FA"/>
    <a:srgbClr val="F7CECC"/>
    <a:srgbClr val="FFF2CE"/>
    <a:srgbClr val="D8E7FA"/>
    <a:srgbClr val="D5E8D4"/>
    <a:srgbClr val="E2D5E7"/>
    <a:srgbClr val="BD6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DF112-BB65-4A63-BFBD-B65EE2F0D1BD}" v="1351" vWet="1353" dt="2022-06-03T07:45:10.394"/>
    <p1510:client id="{EA864B28-1394-483B-8ED2-640CC1C52E99}" v="5" dt="2022-06-03T07:46:5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1F675-22E2-4F20-A987-6E14BADAF690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E4F1-7751-4F8D-A410-AB9CA87BD4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E2EABE5-A559-4B81-2888-0CA25A18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51" y="898464"/>
            <a:ext cx="2940337" cy="179577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32DDD7F-C54E-C9F7-6473-B7B0854F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888" y="894240"/>
            <a:ext cx="6480000" cy="1800000"/>
          </a:xfrm>
          <a:prstGeom prst="rect">
            <a:avLst/>
          </a:prstGeom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E70411FF-838B-D03D-4635-57BF9E82F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6124"/>
            <a:ext cx="9144000" cy="1208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019C1A05-B696-50A8-20D9-F011CD5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DFE9D-F813-4750-9719-C08BB59DCCC4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936349D8-BEC9-C841-9B73-A5CA4535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1D33F2E0-2991-6AA8-1104-3F9EA96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FF0DC5-1EE3-4446-BD4C-278A48D92925}" type="slidenum">
              <a:rPr lang="it-IT" smtClean="0"/>
              <a:t>‹N›</a:t>
            </a:fld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D4F983D-5E35-AA9E-4F4F-4576EF93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7423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27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D688-686E-A1FA-03F0-0A321035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352875-137D-0A6C-08EE-D4A717C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17B6-1625-7132-937D-E106BF87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49D41B-5013-29C8-826F-BCDDAB80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168DF682-EFD5-056B-A270-CFDA72D0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5F1FD6-799F-57F4-95CC-A3883CF6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A5161-90D7-1101-8A44-2041748F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0FFD4-76EC-E1B1-3032-F0978976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B6023-9145-B838-D068-94D4114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081FCB-FBB3-086F-D23C-56CB137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DC748E68-F19D-CC0C-C0C5-843654BE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1038C-EAED-B409-ED5D-23B81349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20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6A93F-7B64-8CE5-4149-741E687C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2662"/>
            <a:ext cx="5157787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C28872-6ADC-4B34-8C88-EF352C47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20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34B947-DB92-266E-5F11-DFAA95A30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2662"/>
            <a:ext cx="5183188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4A76BA-D732-5C67-3562-645FC25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7D9988-F669-1434-8C3F-6256E08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8561F8-23EE-A362-6AAB-1A74DCCA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6524E3C-413B-7BCB-7B14-362FA4B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8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4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5267C2-8A6D-6FAF-9143-D3D8CB91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5ECFC6-43F3-AB0D-4CFC-BDD04595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E48D87-4D7D-85FD-109E-1405701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583DD6-8E8E-AD67-36CA-89F18C0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1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7BE5D7-E03B-399E-5BAA-9FCF45E6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8260"/>
            <a:ext cx="6172200" cy="45427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9E446-9620-A3C4-F6E5-462F2187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932237" cy="45427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22AAC-FD01-F92E-F99E-8EC4729D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2D2C8-2879-4F58-AF9C-9EA1BDF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564957-6703-FA37-E972-F80294A5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E6F3CD87-AF2D-077C-982F-F32BBEBE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5AB35-B348-A1C6-E2FF-8610E645D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0639"/>
            <a:ext cx="6172200" cy="45504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323860-F74B-34B9-F11C-0612767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8577"/>
            <a:ext cx="3932237" cy="45504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40C451-7330-4BE2-A92C-B36D76D4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F1C5AE-003A-A55F-B415-F1748913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4FD1FC-50F6-2B91-EB7B-9CEDF8F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3D813B52-E421-9D97-3A08-09E927A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241C76-20C9-972F-7BFA-0A21174C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BEAB0-B7D7-5D40-B344-F890634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1F72A-A291-99BF-4B7D-4B6EA181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E2B73-73EE-E34D-EA62-2ABEB3B9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EC33839-7752-B620-629F-6A7BE26E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7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59B14-531F-50AD-05E6-A8C5F7DD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1683E8-7B4F-5A95-940F-F6604F45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1E42A-753A-F444-E0AB-CBB14A52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8695-81CA-46B3-BDC7-6C6409999BAF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0B794-CC40-A692-BD76-58CDCF2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071D0-CD49-8B31-EC92-C09F7580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995F-DCB2-40A8-8D13-6BEC100BE6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958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3C613D1-654F-EEF9-F2C2-EE4985D41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73648-3C67-3D90-A8E2-524CF9F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78F6-A810-4E21-8377-7A59C5E664D3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599E3D-DF91-F79D-D656-614E53B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4486E-15E7-11BD-770C-34C10E7F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67B-9E7B-4BF8-98AE-19FB6B232C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26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0EF4D-26D8-02F6-0745-5E33A406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29"/>
            <a:ext cx="10515600" cy="41973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57C82-0F7F-14F7-572B-C3D2CE9E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8AE6-FB67-4644-946E-A93E96077CF8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486154-8F62-3739-B378-F51F968E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ACE34-6A5B-F63B-49D5-9ABBB39D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2203-957D-445E-BCA0-9240E9866DCF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0970D698-39F4-7556-BC64-6AB20281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6" y="365125"/>
            <a:ext cx="5135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6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D87CA10-5B72-853D-AC7E-3CA9C9313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98C983-B4B0-66B1-7735-2E8C709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23B7C-03A5-D9E2-9A69-AEEDCD8F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B89B3-84B9-5EC1-83B6-3B417969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6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8AB4A1-9417-4DDC-C4C6-5A7552A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211101-D0B6-2610-3104-6E765A9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605A5-2AD3-D2ED-6C92-3089A6344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5278F6-A810-4E21-8377-7A59C5E664D3}" type="datetimeFigureOut">
              <a:rPr lang="it-IT" smtClean="0"/>
              <a:pPr/>
              <a:t>27/01/2023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B6ED5-4D33-89A5-B3C8-2028C9EB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9DA5D-9C34-F928-308C-E6CF07CC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D1C67B-9E7B-4BF8-98AE-19FB6B232C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4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9" r:id="rId3"/>
    <p:sldLayoutId id="2147483675" r:id="rId4"/>
    <p:sldLayoutId id="2147483676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0E9013-BD40-B892-351C-BF6AD4A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0E7A5-728E-1A95-8DEE-ADC518DE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5F351-7719-AA6A-16C2-DD36EB658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E78-BB20-4BAD-9292-FD73D8065393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06BB2-7AA7-3C99-C233-7A4E5A3D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24065-C539-30A7-A761-F00F7FE6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2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B4051B-BC87-57F2-61FC-719ED176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9638"/>
            <a:ext cx="10515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50356-4E32-4E2F-E9CF-A75A117E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348F-13EB-43A6-B9D0-17E0A2220AE6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71B15-CCF9-C5F1-E1B7-5E9D051C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572ED-9437-70FC-FA8D-01F364B4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E7B0F9-15AE-9754-8F8F-09B7BACFDD2E}"/>
              </a:ext>
            </a:extLst>
          </p:cNvPr>
          <p:cNvSpPr/>
          <p:nvPr userDrawn="1"/>
        </p:nvSpPr>
        <p:spPr>
          <a:xfrm>
            <a:off x="0" y="1"/>
            <a:ext cx="12192000" cy="1188719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EFEE29B-2BFD-6AC7-3219-3653864DA1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680" y="180919"/>
            <a:ext cx="1341120" cy="819073"/>
          </a:xfrm>
          <a:prstGeom prst="rect">
            <a:avLst/>
          </a:prstGeom>
        </p:spPr>
      </p:pic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5EFDB76-2F2E-4CD4-901E-56516E76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D87CF96-EF48-2F60-8166-FAD19AAC74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136525"/>
            <a:ext cx="2044987" cy="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5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7B3A99CE-E811-5A7A-74F6-C6BC59650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745"/>
            <a:ext cx="9144000" cy="1208267"/>
          </a:xfrm>
        </p:spPr>
        <p:txBody>
          <a:bodyPr/>
          <a:lstStyle/>
          <a:p>
            <a:r>
              <a:rPr lang="it-IT" sz="2400" i="1" dirty="0">
                <a:solidFill>
                  <a:schemeClr val="bg1"/>
                </a:solidFill>
                <a:latin typeface="Calibri Light"/>
                <a:ea typeface="+mj-ea"/>
                <a:cs typeface="Calibri"/>
              </a:rPr>
              <a:t>Project 6: Local Feature </a:t>
            </a:r>
            <a:r>
              <a:rPr lang="it-IT" sz="2400" i="1" dirty="0" err="1">
                <a:solidFill>
                  <a:schemeClr val="bg1"/>
                </a:solidFill>
                <a:latin typeface="Calibri Light"/>
                <a:ea typeface="+mj-ea"/>
                <a:cs typeface="Calibri"/>
              </a:rPr>
              <a:t>Compression</a:t>
            </a:r>
            <a:r>
              <a:rPr lang="it-IT" sz="2400" i="1" dirty="0">
                <a:solidFill>
                  <a:schemeClr val="bg1"/>
                </a:solidFill>
                <a:latin typeface="Calibri Light"/>
                <a:ea typeface="+mj-ea"/>
                <a:cs typeface="Calibri"/>
              </a:rPr>
              <a:t> Using </a:t>
            </a:r>
            <a:r>
              <a:rPr lang="it-IT" sz="2400" i="1" dirty="0" err="1">
                <a:solidFill>
                  <a:schemeClr val="bg1"/>
                </a:solidFill>
                <a:latin typeface="Calibri Light"/>
                <a:ea typeface="+mj-ea"/>
                <a:cs typeface="Calibri"/>
              </a:rPr>
              <a:t>Autoencoders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68140-1D3E-43CB-2B18-F4113CE45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3D </a:t>
            </a:r>
            <a:r>
              <a:rPr lang="it-IT" dirty="0" err="1"/>
              <a:t>Augmented</a:t>
            </a:r>
            <a:r>
              <a:rPr lang="it-IT" dirty="0"/>
              <a:t> Reality</a:t>
            </a:r>
            <a:br>
              <a:rPr lang="it-IT" dirty="0"/>
            </a:br>
            <a:r>
              <a:rPr lang="it-IT" sz="2700" dirty="0"/>
              <a:t>A.Y. 2022/2023</a:t>
            </a:r>
            <a:br>
              <a:rPr lang="it-IT" dirty="0"/>
            </a:b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D526CB-4E85-8E09-9B19-BAD458F7F83C}"/>
              </a:ext>
            </a:extLst>
          </p:cNvPr>
          <p:cNvSpPr txBox="1"/>
          <p:nvPr/>
        </p:nvSpPr>
        <p:spPr>
          <a:xfrm>
            <a:off x="0" y="5813117"/>
            <a:ext cx="121920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Nicoletti Gianpietro 2053042, Ege </a:t>
            </a:r>
            <a:r>
              <a:rPr lang="it-IT" sz="2000" i="1" dirty="0" err="1">
                <a:solidFill>
                  <a:schemeClr val="bg1"/>
                </a:solidFill>
                <a:latin typeface="+mj-lt"/>
                <a:ea typeface="+mj-ea"/>
                <a:cs typeface="Calibri"/>
              </a:rPr>
              <a:t>Alp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 </a:t>
            </a:r>
            <a:r>
              <a:rPr lang="it-IT" sz="2000" i="1" dirty="0" err="1">
                <a:solidFill>
                  <a:schemeClr val="bg1"/>
                </a:solidFill>
                <a:latin typeface="+mj-lt"/>
                <a:ea typeface="+mj-ea"/>
                <a:cs typeface="Calibri"/>
              </a:rPr>
              <a:t>Turkyener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 2049576</a:t>
            </a:r>
          </a:p>
          <a:p>
            <a:pPr algn="ctr"/>
            <a:r>
              <a:rPr lang="en-US" sz="1600" b="0" i="1" u="none" strike="noStrike" baseline="0" dirty="0">
                <a:solidFill>
                  <a:schemeClr val="bg1"/>
                </a:solidFill>
                <a:latin typeface="+mj-lt"/>
              </a:rPr>
              <a:t>ICT for Internet and Multimedia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  <a:latin typeface="+mj-lt"/>
                <a:cs typeface="Calibri Light"/>
              </a:rPr>
              <a:t>(</a:t>
            </a:r>
            <a:r>
              <a:rPr lang="en-US" sz="1600" i="1" dirty="0" err="1">
                <a:solidFill>
                  <a:schemeClr val="bg1"/>
                </a:solidFill>
                <a:latin typeface="+mj-lt"/>
                <a:cs typeface="Calibri Light"/>
              </a:rPr>
              <a:t>Cybersystems</a:t>
            </a:r>
            <a:r>
              <a:rPr lang="en-US" sz="1600" i="1" dirty="0">
                <a:solidFill>
                  <a:schemeClr val="bg1"/>
                </a:solidFill>
                <a:latin typeface="+mj-lt"/>
                <a:cs typeface="Calibri Light"/>
              </a:rPr>
              <a:t>)</a:t>
            </a:r>
            <a:endParaRPr lang="it-IT" i="1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916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8C8FAD-66D6-9D01-6A17-B477CAA6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Thank you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20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1676BB6-FC84-9AC5-91A5-A9CF4B5F0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552" y="1389888"/>
            <a:ext cx="10719816" cy="1901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dirty="0"/>
              <a:t>Python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Keras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332111-F448-80E4-5D85-2E196D991F74}"/>
              </a:ext>
            </a:extLst>
          </p:cNvPr>
          <p:cNvSpPr txBox="1"/>
          <p:nvPr/>
        </p:nvSpPr>
        <p:spPr>
          <a:xfrm>
            <a:off x="365760" y="4169664"/>
            <a:ext cx="827532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Keypoints</a:t>
            </a:r>
            <a:r>
              <a:rPr lang="it-IT" sz="2800" b="1" dirty="0"/>
              <a:t> ’’</a:t>
            </a:r>
            <a:r>
              <a:rPr lang="it-IT" sz="2800" b="1" dirty="0" err="1"/>
              <a:t>manipulation</a:t>
            </a:r>
            <a:r>
              <a:rPr lang="it-IT" sz="2800" b="1" dirty="0"/>
              <a:t>’’ and </a:t>
            </a:r>
            <a:r>
              <a:rPr lang="it-IT" sz="2800" b="1" dirty="0" err="1"/>
              <a:t>reconstruction</a:t>
            </a:r>
            <a:r>
              <a:rPr lang="it-IT" sz="2800" b="1" dirty="0"/>
              <a:t>:</a:t>
            </a:r>
          </a:p>
          <a:p>
            <a:endParaRPr lang="it-IT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openCV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Colmap</a:t>
            </a:r>
            <a:r>
              <a:rPr lang="it-IT" sz="2400" dirty="0"/>
              <a:t>/</a:t>
            </a:r>
            <a:r>
              <a:rPr lang="it-IT" sz="2400" dirty="0" err="1"/>
              <a:t>PyColmap</a:t>
            </a:r>
            <a:endParaRPr lang="en-GB" sz="2400" dirty="0"/>
          </a:p>
          <a:p>
            <a:endParaRPr lang="en-GB" dirty="0"/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4BFFB9A8-007F-71C2-3C3A-2DA3AEE6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</p:spPr>
        <p:txBody>
          <a:bodyPr/>
          <a:lstStyle/>
          <a:p>
            <a:r>
              <a:rPr lang="it-IT" dirty="0" err="1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21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BCB76DE-D388-AD86-D413-26FB0DB5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4003536"/>
            <a:ext cx="10515600" cy="1748466"/>
          </a:xfrm>
        </p:spPr>
        <p:txBody>
          <a:bodyPr/>
          <a:lstStyle/>
          <a:p>
            <a:r>
              <a:rPr lang="it-IT" b="1" dirty="0"/>
              <a:t>Datasets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Train: Castel-P30/P19</a:t>
            </a:r>
          </a:p>
          <a:p>
            <a:pPr lvl="1"/>
            <a:r>
              <a:rPr lang="it-IT" dirty="0"/>
              <a:t>Test: Fountain-P11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2E400B-8E77-C8D3-36AD-40D7800C08FE}"/>
              </a:ext>
            </a:extLst>
          </p:cNvPr>
          <p:cNvSpPr txBox="1"/>
          <p:nvPr/>
        </p:nvSpPr>
        <p:spPr>
          <a:xfrm>
            <a:off x="649224" y="1325880"/>
            <a:ext cx="78822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Objectives</a:t>
            </a:r>
            <a:r>
              <a:rPr lang="en-GB" sz="2800" dirty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/>
              <a:t>Reduce time for the matching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/>
              <a:t>Reduce the </a:t>
            </a:r>
            <a:r>
              <a:rPr lang="it-IT" sz="2800" dirty="0" err="1"/>
              <a:t>space</a:t>
            </a:r>
            <a:r>
              <a:rPr lang="it-IT" sz="2800" dirty="0"/>
              <a:t> </a:t>
            </a:r>
            <a:r>
              <a:rPr lang="it-IT" sz="2800" dirty="0" err="1"/>
              <a:t>required</a:t>
            </a:r>
            <a:r>
              <a:rPr lang="it-IT" sz="2800" dirty="0"/>
              <a:t> for the storage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Remove</a:t>
            </a:r>
            <a:r>
              <a:rPr lang="it-IT" sz="2800" dirty="0"/>
              <a:t> the </a:t>
            </a:r>
            <a:r>
              <a:rPr lang="it-IT" sz="2800" dirty="0" err="1"/>
              <a:t>noisy</a:t>
            </a:r>
            <a:r>
              <a:rPr lang="it-IT" sz="2800" dirty="0"/>
              <a:t> points</a:t>
            </a:r>
          </a:p>
          <a:p>
            <a:pPr lvl="1"/>
            <a:endParaRPr lang="it-IT" sz="2800" dirty="0"/>
          </a:p>
          <a:p>
            <a:endParaRPr lang="en-GB" sz="28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C66806-21BD-AD3A-8A7B-BEC399956982}"/>
              </a:ext>
            </a:extLst>
          </p:cNvPr>
          <p:cNvSpPr txBox="1"/>
          <p:nvPr/>
        </p:nvSpPr>
        <p:spPr>
          <a:xfrm>
            <a:off x="2414016" y="5903893"/>
            <a:ext cx="64540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u="sng" dirty="0"/>
              <a:t>SIFT </a:t>
            </a:r>
            <a:r>
              <a:rPr lang="it-IT" sz="2800" u="sng" dirty="0" err="1"/>
              <a:t>descriptors</a:t>
            </a:r>
            <a:r>
              <a:rPr lang="it-IT" sz="2800" u="sng" dirty="0"/>
              <a:t> are </a:t>
            </a:r>
            <a:r>
              <a:rPr lang="it-IT" sz="2800" u="sng" dirty="0" err="1"/>
              <a:t>taken</a:t>
            </a:r>
            <a:r>
              <a:rPr lang="it-IT" sz="2800" u="sng" dirty="0"/>
              <a:t> </a:t>
            </a:r>
            <a:r>
              <a:rPr lang="it-IT" sz="2800" u="sng" dirty="0" err="1"/>
              <a:t>into</a:t>
            </a:r>
            <a:r>
              <a:rPr lang="it-IT" sz="2800" u="sng" dirty="0"/>
              <a:t> account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4258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F659D4F-4D7B-4E3B-A920-ADB7DEFC2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10116312" cy="4805363"/>
          </a:xfrm>
        </p:spPr>
        <p:txBody>
          <a:bodyPr/>
          <a:lstStyle/>
          <a:p>
            <a:r>
              <a:rPr lang="it-IT" b="1" dirty="0"/>
              <a:t>Outputs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List of the </a:t>
            </a:r>
            <a:r>
              <a:rPr lang="it-IT" dirty="0" err="1"/>
              <a:t>keypoints</a:t>
            </a:r>
            <a:endParaRPr lang="it-IT" dirty="0"/>
          </a:p>
          <a:p>
            <a:pPr lvl="1"/>
            <a:r>
              <a:rPr lang="it-IT" dirty="0"/>
              <a:t>The list of the matches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trained</a:t>
            </a:r>
            <a:r>
              <a:rPr lang="it-IT" dirty="0"/>
              <a:t>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52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BDB730E-AFBA-BDE2-0D64-4AE204D56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84" y="1918953"/>
            <a:ext cx="2822685" cy="480695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70D2262-FCE5-F8E1-F814-981CC419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Compression</a:t>
            </a:r>
            <a:r>
              <a:rPr lang="it-IT" dirty="0"/>
              <a:t> </a:t>
            </a:r>
            <a:r>
              <a:rPr lang="it-IT" dirty="0" err="1"/>
              <a:t>Tecnique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2BB9F1-426A-F976-12B1-41318CAC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64" y="1811003"/>
            <a:ext cx="3076575" cy="49149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F557D5-1419-42EF-6F03-F418CB145439}"/>
              </a:ext>
            </a:extLst>
          </p:cNvPr>
          <p:cNvSpPr txBox="1"/>
          <p:nvPr/>
        </p:nvSpPr>
        <p:spPr>
          <a:xfrm>
            <a:off x="4978546" y="1287783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/>
              <a:t>Autoencoder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8349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41788AE-24D3-8203-6748-6DE5C5B20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186935"/>
            <a:ext cx="9156192" cy="1819656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dirty="0"/>
              <a:t>MSE for the </a:t>
            </a:r>
            <a:r>
              <a:rPr lang="it-IT" dirty="0" err="1"/>
              <a:t>train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en-GB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7BF99DB-DEE8-6DCE-937B-E452515E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and Test setup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3D6142-8B70-C8B5-668C-2C7E7126031B}"/>
              </a:ext>
            </a:extLst>
          </p:cNvPr>
          <p:cNvSpPr txBox="1"/>
          <p:nvPr/>
        </p:nvSpPr>
        <p:spPr>
          <a:xfrm>
            <a:off x="4395216" y="1465677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Train: </a:t>
            </a:r>
            <a:r>
              <a:rPr lang="it-IT" dirty="0"/>
              <a:t>0.00190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4D76145-2961-EEF4-0A63-31F24E8B39DE}"/>
              </a:ext>
            </a:extLst>
          </p:cNvPr>
          <p:cNvSpPr txBox="1"/>
          <p:nvPr/>
        </p:nvSpPr>
        <p:spPr>
          <a:xfrm>
            <a:off x="4407408" y="2081705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Test: </a:t>
            </a:r>
            <a:r>
              <a:rPr lang="it-IT" dirty="0"/>
              <a:t>0.00189</a:t>
            </a:r>
            <a:endParaRPr lang="en-GB" dirty="0"/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0E792F40-9C4B-2EF5-5CCE-18E1E5BE2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989245"/>
              </p:ext>
            </p:extLst>
          </p:nvPr>
        </p:nvGraphicFramePr>
        <p:xfrm>
          <a:off x="1571878" y="4328222"/>
          <a:ext cx="9042148" cy="2057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60537">
                  <a:extLst>
                    <a:ext uri="{9D8B030D-6E8A-4147-A177-3AD203B41FA5}">
                      <a16:colId xmlns:a16="http://schemas.microsoft.com/office/drawing/2014/main" val="4066945952"/>
                    </a:ext>
                  </a:extLst>
                </a:gridCol>
                <a:gridCol w="2260537">
                  <a:extLst>
                    <a:ext uri="{9D8B030D-6E8A-4147-A177-3AD203B41FA5}">
                      <a16:colId xmlns:a16="http://schemas.microsoft.com/office/drawing/2014/main" val="3540499736"/>
                    </a:ext>
                  </a:extLst>
                </a:gridCol>
                <a:gridCol w="2260537">
                  <a:extLst>
                    <a:ext uri="{9D8B030D-6E8A-4147-A177-3AD203B41FA5}">
                      <a16:colId xmlns:a16="http://schemas.microsoft.com/office/drawing/2014/main" val="4207259784"/>
                    </a:ext>
                  </a:extLst>
                </a:gridCol>
                <a:gridCol w="2260537">
                  <a:extLst>
                    <a:ext uri="{9D8B030D-6E8A-4147-A177-3AD203B41FA5}">
                      <a16:colId xmlns:a16="http://schemas.microsoft.com/office/drawing/2014/main" val="1569144327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B00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Original</a:t>
                      </a:r>
                      <a:endParaRPr lang="en-GB" dirty="0"/>
                    </a:p>
                  </a:txBody>
                  <a:tcPr>
                    <a:solidFill>
                      <a:srgbClr val="9B00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Compressed</a:t>
                      </a:r>
                      <a:endParaRPr lang="en-GB" dirty="0"/>
                    </a:p>
                  </a:txBody>
                  <a:tcPr>
                    <a:solidFill>
                      <a:srgbClr val="9B00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Reconstructed</a:t>
                      </a:r>
                      <a:endParaRPr lang="en-GB" dirty="0"/>
                    </a:p>
                  </a:txBody>
                  <a:tcPr>
                    <a:solidFill>
                      <a:srgbClr val="9B00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3319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it-IT" b="1" dirty="0"/>
                        <a:t>Castel-P19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184.74s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64.43s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184.70s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1959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it-IT" b="1" dirty="0"/>
                        <a:t>Castle-P30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502.17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174.22s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494.17s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47556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it-IT" b="1" dirty="0"/>
                        <a:t>Fountain-P11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103.71s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36.37s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105.52s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967924"/>
                  </a:ext>
                </a:extLst>
              </a:tr>
            </a:tbl>
          </a:graphicData>
        </a:graphic>
      </p:graphicFrame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DF2483C7-6C08-DCCE-60F1-E1B0B6A9DA93}"/>
              </a:ext>
            </a:extLst>
          </p:cNvPr>
          <p:cNvSpPr/>
          <p:nvPr/>
        </p:nvSpPr>
        <p:spPr>
          <a:xfrm>
            <a:off x="4047744" y="1433631"/>
            <a:ext cx="371856" cy="1078993"/>
          </a:xfrm>
          <a:prstGeom prst="leftBrace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B8DB1B-4584-770B-29FF-301286200795}"/>
              </a:ext>
            </a:extLst>
          </p:cNvPr>
          <p:cNvSpPr txBox="1"/>
          <p:nvPr/>
        </p:nvSpPr>
        <p:spPr>
          <a:xfrm>
            <a:off x="926592" y="3666744"/>
            <a:ext cx="9687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Performed</a:t>
            </a:r>
            <a:r>
              <a:rPr lang="it-IT" sz="2800" dirty="0"/>
              <a:t> the matching </a:t>
            </a:r>
            <a:r>
              <a:rPr lang="it-IT" sz="2800" dirty="0" err="1"/>
              <a:t>using</a:t>
            </a:r>
            <a:r>
              <a:rPr lang="it-IT" sz="2800" dirty="0"/>
              <a:t> the </a:t>
            </a:r>
            <a:r>
              <a:rPr lang="it-IT" sz="2800" dirty="0" err="1"/>
              <a:t>constrain</a:t>
            </a:r>
            <a:r>
              <a:rPr lang="it-IT" sz="2800" dirty="0"/>
              <a:t>: </a:t>
            </a:r>
            <a:r>
              <a:rPr lang="it-IT" sz="2800" i="1" dirty="0"/>
              <a:t>d</a:t>
            </a:r>
            <a:r>
              <a:rPr lang="it-IT" sz="1200" i="1" dirty="0"/>
              <a:t>1</a:t>
            </a:r>
            <a:r>
              <a:rPr lang="it-IT" sz="2800" i="1" dirty="0"/>
              <a:t>&lt;0.75d</a:t>
            </a:r>
            <a:r>
              <a:rPr lang="it-IT" sz="1200" i="1" dirty="0"/>
              <a:t>2</a:t>
            </a:r>
            <a:endParaRPr lang="it-IT" sz="2800" i="1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499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C7424A7E-5C17-7569-F5D2-6B3CA041D33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56289002"/>
              </p:ext>
            </p:extLst>
          </p:nvPr>
        </p:nvGraphicFramePr>
        <p:xfrm>
          <a:off x="682752" y="1611503"/>
          <a:ext cx="10826495" cy="46464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5299">
                  <a:extLst>
                    <a:ext uri="{9D8B030D-6E8A-4147-A177-3AD203B41FA5}">
                      <a16:colId xmlns:a16="http://schemas.microsoft.com/office/drawing/2014/main" val="2266842268"/>
                    </a:ext>
                  </a:extLst>
                </a:gridCol>
                <a:gridCol w="2165299">
                  <a:extLst>
                    <a:ext uri="{9D8B030D-6E8A-4147-A177-3AD203B41FA5}">
                      <a16:colId xmlns:a16="http://schemas.microsoft.com/office/drawing/2014/main" val="691634157"/>
                    </a:ext>
                  </a:extLst>
                </a:gridCol>
                <a:gridCol w="2165299">
                  <a:extLst>
                    <a:ext uri="{9D8B030D-6E8A-4147-A177-3AD203B41FA5}">
                      <a16:colId xmlns:a16="http://schemas.microsoft.com/office/drawing/2014/main" val="3253216392"/>
                    </a:ext>
                  </a:extLst>
                </a:gridCol>
                <a:gridCol w="2165299">
                  <a:extLst>
                    <a:ext uri="{9D8B030D-6E8A-4147-A177-3AD203B41FA5}">
                      <a16:colId xmlns:a16="http://schemas.microsoft.com/office/drawing/2014/main" val="719679199"/>
                    </a:ext>
                  </a:extLst>
                </a:gridCol>
                <a:gridCol w="2165299">
                  <a:extLst>
                    <a:ext uri="{9D8B030D-6E8A-4147-A177-3AD203B41FA5}">
                      <a16:colId xmlns:a16="http://schemas.microsoft.com/office/drawing/2014/main" val="1586998052"/>
                    </a:ext>
                  </a:extLst>
                </a:gridCol>
              </a:tblGrid>
              <a:tr h="3171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B001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B00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Original</a:t>
                      </a:r>
                      <a:endParaRPr lang="en-GB" dirty="0"/>
                    </a:p>
                  </a:txBody>
                  <a:tcPr>
                    <a:solidFill>
                      <a:srgbClr val="9B00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Compressed</a:t>
                      </a:r>
                      <a:endParaRPr lang="en-GB" dirty="0"/>
                    </a:p>
                  </a:txBody>
                  <a:tcPr>
                    <a:solidFill>
                      <a:srgbClr val="9B00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Reconstructed</a:t>
                      </a:r>
                      <a:endParaRPr lang="en-GB" dirty="0"/>
                    </a:p>
                  </a:txBody>
                  <a:tcPr>
                    <a:solidFill>
                      <a:srgbClr val="9B00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167648"/>
                  </a:ext>
                </a:extLst>
              </a:tr>
              <a:tr h="317169">
                <a:tc rowSpan="3">
                  <a:txBody>
                    <a:bodyPr/>
                    <a:lstStyle/>
                    <a:p>
                      <a:pPr lvl="0" algn="ctr"/>
                      <a:r>
                        <a:rPr lang="it-IT" b="1" dirty="0"/>
                        <a:t>Castle-P19</a:t>
                      </a:r>
                      <a:endParaRPr lang="en-GB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Points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10583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7182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7959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417233"/>
                  </a:ext>
                </a:extLst>
              </a:tr>
              <a:tr h="421062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Mean</a:t>
                      </a:r>
                      <a:r>
                        <a:rPr lang="it-IT" dirty="0"/>
                        <a:t> Track </a:t>
                      </a:r>
                      <a:r>
                        <a:rPr lang="it-IT" dirty="0" err="1"/>
                        <a:t>Lenght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3.8402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3.2277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3.3563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731911"/>
                  </a:ext>
                </a:extLst>
              </a:tr>
              <a:tr h="60151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Mean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Reprojection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error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0.4535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0.4570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0.4738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943773"/>
                  </a:ext>
                </a:extLst>
              </a:tr>
              <a:tr h="317169">
                <a:tc rowSpan="3">
                  <a:txBody>
                    <a:bodyPr/>
                    <a:lstStyle/>
                    <a:p>
                      <a:pPr lvl="0" algn="ctr"/>
                      <a:r>
                        <a:rPr lang="it-IT" b="1" dirty="0"/>
                        <a:t>Castle-P30</a:t>
                      </a:r>
                      <a:endParaRPr lang="en-GB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Points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19979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16752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17552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4040626"/>
                  </a:ext>
                </a:extLst>
              </a:tr>
              <a:tr h="421062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Mean</a:t>
                      </a:r>
                      <a:r>
                        <a:rPr lang="it-IT" dirty="0"/>
                        <a:t> Track </a:t>
                      </a:r>
                      <a:r>
                        <a:rPr lang="it-IT" dirty="0" err="1"/>
                        <a:t>Lenght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4.8122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3.8404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4.0423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521224"/>
                  </a:ext>
                </a:extLst>
              </a:tr>
              <a:tr h="60151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Mean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Reprojection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error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0.4767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0.4722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0.4782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023273"/>
                  </a:ext>
                </a:extLst>
              </a:tr>
              <a:tr h="317169">
                <a:tc rowSpan="3">
                  <a:txBody>
                    <a:bodyPr/>
                    <a:lstStyle/>
                    <a:p>
                      <a:pPr lvl="0" algn="ctr"/>
                      <a:r>
                        <a:rPr lang="it-IT" b="1" dirty="0"/>
                        <a:t>Fountain-P11</a:t>
                      </a:r>
                      <a:endParaRPr lang="en-GB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Points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10585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5327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6452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9833123"/>
                  </a:ext>
                </a:extLst>
              </a:tr>
              <a:tr h="421062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Mean</a:t>
                      </a:r>
                      <a:r>
                        <a:rPr lang="it-IT" dirty="0"/>
                        <a:t> Track </a:t>
                      </a:r>
                      <a:r>
                        <a:rPr lang="it-IT" dirty="0" err="1"/>
                        <a:t>Lenght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4.7864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3.8136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4.0116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158607"/>
                  </a:ext>
                </a:extLst>
              </a:tr>
              <a:tr h="60151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Mean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Reprojection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error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0.3552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0.2583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0.2675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120634"/>
                  </a:ext>
                </a:extLst>
              </a:tr>
            </a:tbl>
          </a:graphicData>
        </a:graphic>
      </p:graphicFrame>
      <p:sp>
        <p:nvSpPr>
          <p:cNvPr id="4" name="Titolo 3">
            <a:extLst>
              <a:ext uri="{FF2B5EF4-FFF2-40B4-BE49-F238E27FC236}">
                <a16:creationId xmlns:a16="http://schemas.microsoft.com/office/drawing/2014/main" id="{5C85BEBB-5EE2-FD8C-F5CE-B6D6D490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25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22C51A9E-8C2E-9633-1086-858CFCA69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96" y="1278128"/>
            <a:ext cx="7836408" cy="261213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17661D-CF1A-D7FA-AB04-A30167BCBE40}"/>
              </a:ext>
            </a:extLst>
          </p:cNvPr>
          <p:cNvSpPr txBox="1"/>
          <p:nvPr/>
        </p:nvSpPr>
        <p:spPr>
          <a:xfrm>
            <a:off x="536448" y="239953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Castle-P19</a:t>
            </a:r>
            <a:endParaRPr lang="en-GB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F21073D-E84C-FF11-DEC0-E4A798FE6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12" y="3782045"/>
            <a:ext cx="8266176" cy="275539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5C030A2-FC20-16F6-3CC9-E318C9344FDB}"/>
              </a:ext>
            </a:extLst>
          </p:cNvPr>
          <p:cNvSpPr txBox="1"/>
          <p:nvPr/>
        </p:nvSpPr>
        <p:spPr>
          <a:xfrm>
            <a:off x="536448" y="497507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Castle-P30</a:t>
            </a:r>
            <a:endParaRPr lang="en-GB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75456779-82A5-FAA5-02D2-4A13A132E7C0}"/>
              </a:ext>
            </a:extLst>
          </p:cNvPr>
          <p:cNvSpPr txBox="1"/>
          <p:nvPr/>
        </p:nvSpPr>
        <p:spPr>
          <a:xfrm>
            <a:off x="2939845" y="134695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Original</a:t>
            </a:r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AE003F5-664A-0DD4-2346-82202EDABE99}"/>
              </a:ext>
            </a:extLst>
          </p:cNvPr>
          <p:cNvSpPr txBox="1"/>
          <p:nvPr/>
        </p:nvSpPr>
        <p:spPr>
          <a:xfrm>
            <a:off x="5352046" y="134695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Compressed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E066800-8D25-2CB6-FC04-2B9BA78B85C1}"/>
              </a:ext>
            </a:extLst>
          </p:cNvPr>
          <p:cNvSpPr txBox="1"/>
          <p:nvPr/>
        </p:nvSpPr>
        <p:spPr>
          <a:xfrm>
            <a:off x="8091999" y="134695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Reconstructed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348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C0CC7B00-4078-4F28-5A7F-89E1531FC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24" y="2174748"/>
            <a:ext cx="8897112" cy="296570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A0FF95-8BC8-6D9C-29CE-A38A6DB6BA40}"/>
              </a:ext>
            </a:extLst>
          </p:cNvPr>
          <p:cNvSpPr txBox="1"/>
          <p:nvPr/>
        </p:nvSpPr>
        <p:spPr>
          <a:xfrm>
            <a:off x="585216" y="347293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Fountain-P11</a:t>
            </a:r>
            <a:endParaRPr lang="en-GB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70164EBC-B3BB-50C3-51B6-7C59BFEE6ADA}"/>
              </a:ext>
            </a:extLst>
          </p:cNvPr>
          <p:cNvSpPr txBox="1"/>
          <p:nvPr/>
        </p:nvSpPr>
        <p:spPr>
          <a:xfrm>
            <a:off x="3706761" y="140594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Original</a:t>
            </a:r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3EB06A1-11FB-B49C-1C22-BCD784571D9A}"/>
              </a:ext>
            </a:extLst>
          </p:cNvPr>
          <p:cNvSpPr txBox="1"/>
          <p:nvPr/>
        </p:nvSpPr>
        <p:spPr>
          <a:xfrm>
            <a:off x="6118962" y="140594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Compressed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91F004D-4221-7056-52A7-E728EDA2D8B1}"/>
              </a:ext>
            </a:extLst>
          </p:cNvPr>
          <p:cNvSpPr txBox="1"/>
          <p:nvPr/>
        </p:nvSpPr>
        <p:spPr>
          <a:xfrm>
            <a:off x="8858915" y="140594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Reconstructed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93305979"/>
      </p:ext>
    </p:extLst>
  </p:cSld>
  <p:clrMapOvr>
    <a:masterClrMapping/>
  </p:clrMapOvr>
</p:sld>
</file>

<file path=ppt/theme/theme1.xml><?xml version="1.0" encoding="utf-8"?>
<a:theme xmlns:a="http://schemas.openxmlformats.org/drawingml/2006/main" name="Unipd_Ros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pd_Bi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p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534966C3A1194B904DA8ABF2BCE99D" ma:contentTypeVersion="11" ma:contentTypeDescription="Creare un nuovo documento." ma:contentTypeScope="" ma:versionID="e4cc93d2f6da2330b839192a5bea5040">
  <xsd:schema xmlns:xsd="http://www.w3.org/2001/XMLSchema" xmlns:xs="http://www.w3.org/2001/XMLSchema" xmlns:p="http://schemas.microsoft.com/office/2006/metadata/properties" xmlns:ns3="aa815ce1-f09d-44ce-9b53-a1c5bdff19c2" xmlns:ns4="0102ec0a-f5f0-4e8c-9a91-85916c4610ec" targetNamespace="http://schemas.microsoft.com/office/2006/metadata/properties" ma:root="true" ma:fieldsID="4955e9b0370d1660c352314929ebe597" ns3:_="" ns4:_="">
    <xsd:import namespace="aa815ce1-f09d-44ce-9b53-a1c5bdff19c2"/>
    <xsd:import namespace="0102ec0a-f5f0-4e8c-9a91-85916c4610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15ce1-f09d-44ce-9b53-a1c5bdff1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2ec0a-f5f0-4e8c-9a91-85916c46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DDD800-8FF0-4D9E-AB8D-7355526A1FE0}">
  <ds:schemaRefs>
    <ds:schemaRef ds:uri="0102ec0a-f5f0-4e8c-9a91-85916c4610ec"/>
    <ds:schemaRef ds:uri="aa815ce1-f09d-44ce-9b53-a1c5bdff19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31F445-0C94-4CD3-9AC5-13C08D5D035D}">
  <ds:schemaRefs>
    <ds:schemaRef ds:uri="0102ec0a-f5f0-4e8c-9a91-85916c4610ec"/>
    <ds:schemaRef ds:uri="aa815ce1-f09d-44ce-9b53-a1c5bdff19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492EBF-A18F-444C-B562-31B5876ADD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206</Words>
  <Application>Microsoft Office PowerPoint</Application>
  <PresentationFormat>Widescreen</PresentationFormat>
  <Paragraphs>105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Roboto Light</vt:lpstr>
      <vt:lpstr>Unipd_Rosso</vt:lpstr>
      <vt:lpstr>Unipd_Bianco</vt:lpstr>
      <vt:lpstr>Unipd</vt:lpstr>
      <vt:lpstr>3D Augmented Reality A.Y. 2022/2023 </vt:lpstr>
      <vt:lpstr>Introduction</vt:lpstr>
      <vt:lpstr>Presentazione standard di PowerPoint</vt:lpstr>
      <vt:lpstr>Presentazione standard di PowerPoint</vt:lpstr>
      <vt:lpstr>Compression Tecnique</vt:lpstr>
      <vt:lpstr>Training and Test setup</vt:lpstr>
      <vt:lpstr>Results</vt:lpstr>
      <vt:lpstr>Presentazione standard di PowerPoint</vt:lpstr>
      <vt:lpstr>Presentazione standard di PowerPoint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Bortolin</dc:creator>
  <cp:lastModifiedBy>Nicoletti Gianpietro</cp:lastModifiedBy>
  <cp:revision>19</cp:revision>
  <dcterms:created xsi:type="dcterms:W3CDTF">2022-05-09T17:46:52Z</dcterms:created>
  <dcterms:modified xsi:type="dcterms:W3CDTF">2023-01-27T08:50:54Z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0x0101002A534966C3A1194B904DA8ABF2BCE99D</vt:lpwstr>
  </property>
</Properties>
</file>